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12zMv2V1lIcUmqaotBNi/VyDl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6.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8f4c2079b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28f4c2079b_4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a199e4f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2a199e4fd3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8f4c2079b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28f4c2079b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a199e4f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2a199e4fd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a199e4f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2a199e4fd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a199e4f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2a199e4fd3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a199e50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2a199e507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a199e50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2a199e507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a199e50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2a199e507f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a199e50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2a199e50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a199e50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a199e507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a199e50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2a199e507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a199e50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2a199e507f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a199e507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2a199e507f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a199e507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2a199e507f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a199e50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2a199e507f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a199e50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2a199e507f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a199e50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2a199e507f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a199e507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2a199e507f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a199e507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2a199e507f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8a6f54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28a6f54a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a199e507f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a199e50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0cf6476ca_8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0cf6476ca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8f4c2079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28f4c2079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8f4c2079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28f4c2079b_4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5"/>
          <p:cNvSpPr/>
          <p:nvPr/>
        </p:nvSpPr>
        <p:spPr>
          <a:xfrm>
            <a:off x="0" y="0"/>
            <a:ext cx="12192000" cy="6857999"/>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 name="Google Shape;13;p15"/>
          <p:cNvPicPr preferRelativeResize="0"/>
          <p:nvPr/>
        </p:nvPicPr>
        <p:blipFill rotWithShape="1">
          <a:blip r:embed="rId2">
            <a:alphaModFix/>
          </a:blip>
          <a:srcRect b="0" l="0" r="0" t="0"/>
          <a:stretch/>
        </p:blipFill>
        <p:spPr>
          <a:xfrm>
            <a:off x="343834" y="257519"/>
            <a:ext cx="1189691" cy="580218"/>
          </a:xfrm>
          <a:prstGeom prst="rect">
            <a:avLst/>
          </a:prstGeom>
          <a:noFill/>
          <a:ln>
            <a:noFill/>
          </a:ln>
        </p:spPr>
      </p:pic>
      <p:pic>
        <p:nvPicPr>
          <p:cNvPr descr="A group of people looking at a computer&#10;&#10;Description automatically generated with medium confidence" id="14" name="Google Shape;14;p15"/>
          <p:cNvPicPr preferRelativeResize="0"/>
          <p:nvPr/>
        </p:nvPicPr>
        <p:blipFill rotWithShape="1">
          <a:blip r:embed="rId3">
            <a:alphaModFix/>
          </a:blip>
          <a:srcRect b="0" l="13518" r="40740" t="0"/>
          <a:stretch/>
        </p:blipFill>
        <p:spPr>
          <a:xfrm>
            <a:off x="7486650" y="0"/>
            <a:ext cx="4705350" cy="6857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17" name="Google Shape;17;p16"/>
          <p:cNvGrpSpPr/>
          <p:nvPr/>
        </p:nvGrpSpPr>
        <p:grpSpPr>
          <a:xfrm>
            <a:off x="9865635" y="6420365"/>
            <a:ext cx="2243886" cy="375289"/>
            <a:chOff x="10212759" y="6518571"/>
            <a:chExt cx="1842973" cy="313399"/>
          </a:xfrm>
        </p:grpSpPr>
        <p:pic>
          <p:nvPicPr>
            <p:cNvPr id="18" name="Google Shape;18;p1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9" name="Google Shape;19;p16"/>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0" name="Google Shape;20;p16"/>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21" name="Google Shape;21;p1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4" name="Google Shape;24;p17"/>
          <p:cNvGrpSpPr/>
          <p:nvPr/>
        </p:nvGrpSpPr>
        <p:grpSpPr>
          <a:xfrm>
            <a:off x="9865635" y="6420365"/>
            <a:ext cx="2243886" cy="375289"/>
            <a:chOff x="10212759" y="6518571"/>
            <a:chExt cx="1842973" cy="313399"/>
          </a:xfrm>
        </p:grpSpPr>
        <p:pic>
          <p:nvPicPr>
            <p:cNvPr id="25" name="Google Shape;25;p1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6" name="Google Shape;26;p1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27" name="Google Shape;27;p17"/>
          <p:cNvPicPr preferRelativeResize="0"/>
          <p:nvPr/>
        </p:nvPicPr>
        <p:blipFill rotWithShape="1">
          <a:blip r:embed="rId4">
            <a:alphaModFix/>
          </a:blip>
          <a:srcRect b="0" l="0" r="23474" t="0"/>
          <a:stretch/>
        </p:blipFill>
        <p:spPr>
          <a:xfrm>
            <a:off x="241461" y="1765301"/>
            <a:ext cx="3819494" cy="3327398"/>
          </a:xfrm>
          <a:prstGeom prst="rect">
            <a:avLst/>
          </a:prstGeom>
          <a:noFill/>
          <a:ln>
            <a:noFill/>
          </a:ln>
        </p:spPr>
      </p:pic>
      <p:pic>
        <p:nvPicPr>
          <p:cNvPr id="28" name="Google Shape;28;p17"/>
          <p:cNvPicPr preferRelativeResize="0"/>
          <p:nvPr/>
        </p:nvPicPr>
        <p:blipFill rotWithShape="1">
          <a:blip r:embed="rId5">
            <a:alphaModFix/>
          </a:blip>
          <a:srcRect b="0" l="0" r="0" t="0"/>
          <a:stretch/>
        </p:blipFill>
        <p:spPr>
          <a:xfrm>
            <a:off x="10578354" y="66904"/>
            <a:ext cx="1534767" cy="7446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pic>
        <p:nvPicPr>
          <p:cNvPr id="32" name="Google Shape;32;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1524" y="857"/>
            <a:ext cx="12188952" cy="68562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37" name="Google Shape;37;p21"/>
          <p:cNvGrpSpPr/>
          <p:nvPr/>
        </p:nvGrpSpPr>
        <p:grpSpPr>
          <a:xfrm>
            <a:off x="9865635" y="6420365"/>
            <a:ext cx="2243886" cy="375289"/>
            <a:chOff x="10212759" y="6518571"/>
            <a:chExt cx="1842973" cy="313399"/>
          </a:xfrm>
        </p:grpSpPr>
        <p:pic>
          <p:nvPicPr>
            <p:cNvPr id="38" name="Google Shape;38;p21"/>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39" name="Google Shape;39;p21"/>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40" name="Google Shape;40;p21"/>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41" name="Google Shape;41;p21"/>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pic>
        <p:nvPicPr>
          <p:cNvPr id="43" name="Google Shape;43;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4" name="Shape 44"/>
        <p:cNvGrpSpPr/>
        <p:nvPr/>
      </p:nvGrpSpPr>
      <p:grpSpPr>
        <a:xfrm>
          <a:off x="0" y="0"/>
          <a:ext cx="0" cy="0"/>
          <a:chOff x="0" y="0"/>
          <a:chExt cx="0" cy="0"/>
        </a:xfrm>
      </p:grpSpPr>
      <p:pic>
        <p:nvPicPr>
          <p:cNvPr id="45" name="Google Shape;45;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nvSpPr>
        <p:spPr>
          <a:xfrm>
            <a:off x="343834" y="2646345"/>
            <a:ext cx="6448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5400" u="none" cap="none" strike="noStrike">
                <a:solidFill>
                  <a:srgbClr val="F89A21"/>
                </a:solidFill>
                <a:latin typeface="Helvetica Neue"/>
                <a:ea typeface="Helvetica Neue"/>
                <a:cs typeface="Helvetica Neue"/>
                <a:sym typeface="Helvetica Neue"/>
              </a:rPr>
              <a:t>Capstone Project: </a:t>
            </a:r>
            <a:endParaRPr b="1" i="0" sz="5400" u="none" cap="none" strike="noStrike">
              <a:solidFill>
                <a:srgbClr val="F89A21"/>
              </a:solidFill>
              <a:latin typeface="Helvetica Neue"/>
              <a:ea typeface="Helvetica Neue"/>
              <a:cs typeface="Helvetica Neue"/>
              <a:sym typeface="Helvetica Neue"/>
            </a:endParaRPr>
          </a:p>
          <a:p>
            <a:pPr indent="0" lvl="0" marL="0" marR="0" rtl="0" algn="ctr">
              <a:spcBef>
                <a:spcPts val="0"/>
              </a:spcBef>
              <a:spcAft>
                <a:spcPts val="0"/>
              </a:spcAft>
              <a:buNone/>
            </a:pPr>
            <a:r>
              <a:rPr b="1" lang="en-IN" sz="5400">
                <a:solidFill>
                  <a:srgbClr val="F89A21"/>
                </a:solidFill>
                <a:latin typeface="Helvetica Neue"/>
                <a:ea typeface="Helvetica Neue"/>
                <a:cs typeface="Helvetica Neue"/>
                <a:sym typeface="Helvetica Neue"/>
              </a:rPr>
              <a:t>Home Finder</a:t>
            </a:r>
            <a:endParaRPr b="1" sz="5400">
              <a:solidFill>
                <a:srgbClr val="F89A21"/>
              </a:solidFill>
              <a:latin typeface="Helvetica Neue"/>
              <a:ea typeface="Helvetica Neue"/>
              <a:cs typeface="Helvetica Neue"/>
              <a:sym typeface="Helvetica Neue"/>
            </a:endParaRPr>
          </a:p>
        </p:txBody>
      </p:sp>
      <p:sp>
        <p:nvSpPr>
          <p:cNvPr id="63" name="Google Shape;63;p1"/>
          <p:cNvSpPr txBox="1"/>
          <p:nvPr/>
        </p:nvSpPr>
        <p:spPr>
          <a:xfrm>
            <a:off x="343834" y="6394867"/>
            <a:ext cx="2903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www.collaberadigital.com</a:t>
            </a:r>
            <a:endParaRPr sz="1800">
              <a:solidFill>
                <a:schemeClr val="lt1"/>
              </a:solidFill>
              <a:latin typeface="Helvetica Neue"/>
              <a:ea typeface="Helvetica Neue"/>
              <a:cs typeface="Helvetica Neue"/>
              <a:sym typeface="Helvetica Neue"/>
            </a:endParaRPr>
          </a:p>
        </p:txBody>
      </p:sp>
      <p:pic>
        <p:nvPicPr>
          <p:cNvPr id="64" name="Google Shape;64;p1"/>
          <p:cNvPicPr preferRelativeResize="0"/>
          <p:nvPr/>
        </p:nvPicPr>
        <p:blipFill>
          <a:blip r:embed="rId3">
            <a:alphaModFix/>
          </a:blip>
          <a:stretch>
            <a:fillRect/>
          </a:stretch>
        </p:blipFill>
        <p:spPr>
          <a:xfrm>
            <a:off x="1953596" y="1027100"/>
            <a:ext cx="3228975" cy="161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28f4c2079b_4_11"/>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30" name="Google Shape;130;g228f4c2079b_4_11"/>
          <p:cNvPicPr preferRelativeResize="0"/>
          <p:nvPr/>
        </p:nvPicPr>
        <p:blipFill>
          <a:blip r:embed="rId3">
            <a:alphaModFix/>
          </a:blip>
          <a:stretch>
            <a:fillRect/>
          </a:stretch>
        </p:blipFill>
        <p:spPr>
          <a:xfrm>
            <a:off x="3986463" y="1592600"/>
            <a:ext cx="4217124" cy="5122775"/>
          </a:xfrm>
          <a:prstGeom prst="rect">
            <a:avLst/>
          </a:prstGeom>
          <a:noFill/>
          <a:ln>
            <a:noFill/>
          </a:ln>
        </p:spPr>
      </p:pic>
      <p:sp>
        <p:nvSpPr>
          <p:cNvPr id="131" name="Google Shape;131;g228f4c2079b_4_11"/>
          <p:cNvSpPr txBox="1"/>
          <p:nvPr/>
        </p:nvSpPr>
        <p:spPr>
          <a:xfrm>
            <a:off x="470275" y="1645900"/>
            <a:ext cx="30906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Create Property</a:t>
            </a:r>
            <a:endParaRPr b="1" sz="2200">
              <a:solidFill>
                <a:srgbClr val="15102C"/>
              </a:solidFill>
              <a:latin typeface="Helvetica Neue"/>
              <a:ea typeface="Helvetica Neue"/>
              <a:cs typeface="Helvetica Neue"/>
              <a:sym typeface="Helvetica Neue"/>
            </a:endParaRPr>
          </a:p>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[owner and admin]</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2a199e4fd3_0_12"/>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sp>
        <p:nvSpPr>
          <p:cNvPr id="137" name="Google Shape;137;g22a199e4fd3_0_12"/>
          <p:cNvSpPr txBox="1"/>
          <p:nvPr/>
        </p:nvSpPr>
        <p:spPr>
          <a:xfrm>
            <a:off x="254750" y="1665500"/>
            <a:ext cx="18909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Details of </a:t>
            </a:r>
            <a:endParaRPr b="1" sz="2200">
              <a:solidFill>
                <a:srgbClr val="15102C"/>
              </a:solidFill>
              <a:latin typeface="Helvetica Neue"/>
              <a:ea typeface="Helvetica Neue"/>
              <a:cs typeface="Helvetica Neue"/>
              <a:sym typeface="Helvetica Neue"/>
            </a:endParaRPr>
          </a:p>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Property</a:t>
            </a:r>
            <a:endParaRPr b="1" sz="2200">
              <a:solidFill>
                <a:srgbClr val="15102C"/>
              </a:solidFill>
              <a:latin typeface="Helvetica Neue"/>
              <a:ea typeface="Helvetica Neue"/>
              <a:cs typeface="Helvetica Neue"/>
              <a:sym typeface="Helvetica Neue"/>
            </a:endParaRPr>
          </a:p>
        </p:txBody>
      </p:sp>
      <p:pic>
        <p:nvPicPr>
          <p:cNvPr id="138" name="Google Shape;138;g22a199e4fd3_0_12"/>
          <p:cNvPicPr preferRelativeResize="0"/>
          <p:nvPr/>
        </p:nvPicPr>
        <p:blipFill>
          <a:blip r:embed="rId3">
            <a:alphaModFix/>
          </a:blip>
          <a:stretch>
            <a:fillRect/>
          </a:stretch>
        </p:blipFill>
        <p:spPr>
          <a:xfrm>
            <a:off x="2533176" y="1665500"/>
            <a:ext cx="7123676" cy="5128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28f4c2079b_4_16"/>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44" name="Google Shape;144;g228f4c2079b_4_16"/>
          <p:cNvPicPr preferRelativeResize="0"/>
          <p:nvPr/>
        </p:nvPicPr>
        <p:blipFill>
          <a:blip r:embed="rId3">
            <a:alphaModFix/>
          </a:blip>
          <a:stretch>
            <a:fillRect/>
          </a:stretch>
        </p:blipFill>
        <p:spPr>
          <a:xfrm>
            <a:off x="3940175" y="1522450"/>
            <a:ext cx="4311651" cy="5237602"/>
          </a:xfrm>
          <a:prstGeom prst="rect">
            <a:avLst/>
          </a:prstGeom>
          <a:noFill/>
          <a:ln>
            <a:noFill/>
          </a:ln>
        </p:spPr>
      </p:pic>
      <p:sp>
        <p:nvSpPr>
          <p:cNvPr id="145" name="Google Shape;145;g228f4c2079b_4_16"/>
          <p:cNvSpPr txBox="1"/>
          <p:nvPr/>
        </p:nvSpPr>
        <p:spPr>
          <a:xfrm>
            <a:off x="470275" y="1645900"/>
            <a:ext cx="29955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Update Property</a:t>
            </a:r>
            <a:endParaRPr b="1" sz="2200">
              <a:solidFill>
                <a:srgbClr val="15102C"/>
              </a:solidFill>
              <a:latin typeface="Helvetica Neue"/>
              <a:ea typeface="Helvetica Neue"/>
              <a:cs typeface="Helvetica Neue"/>
              <a:sym typeface="Helvetica Neue"/>
            </a:endParaRPr>
          </a:p>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[owner and admin]</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2a199e4fd3_0_19"/>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sp>
        <p:nvSpPr>
          <p:cNvPr id="151" name="Google Shape;151;g22a199e4fd3_0_19"/>
          <p:cNvSpPr txBox="1"/>
          <p:nvPr/>
        </p:nvSpPr>
        <p:spPr>
          <a:xfrm>
            <a:off x="157925" y="1659475"/>
            <a:ext cx="26766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Delete </a:t>
            </a:r>
            <a:r>
              <a:rPr b="1" lang="en-IN" sz="2200">
                <a:solidFill>
                  <a:srgbClr val="15102C"/>
                </a:solidFill>
                <a:latin typeface="Helvetica Neue"/>
                <a:ea typeface="Helvetica Neue"/>
                <a:cs typeface="Helvetica Neue"/>
                <a:sym typeface="Helvetica Neue"/>
              </a:rPr>
              <a:t>Property</a:t>
            </a:r>
            <a:endParaRPr b="1" sz="2200">
              <a:solidFill>
                <a:srgbClr val="15102C"/>
              </a:solidFill>
              <a:latin typeface="Helvetica Neue"/>
              <a:ea typeface="Helvetica Neue"/>
              <a:cs typeface="Helvetica Neue"/>
              <a:sym typeface="Helvetica Neue"/>
            </a:endParaRPr>
          </a:p>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[owner and admin]</a:t>
            </a:r>
            <a:endParaRPr b="1" sz="2200">
              <a:solidFill>
                <a:srgbClr val="15102C"/>
              </a:solidFill>
              <a:latin typeface="Helvetica Neue"/>
              <a:ea typeface="Helvetica Neue"/>
              <a:cs typeface="Helvetica Neue"/>
              <a:sym typeface="Helvetica Neue"/>
            </a:endParaRPr>
          </a:p>
        </p:txBody>
      </p:sp>
      <p:pic>
        <p:nvPicPr>
          <p:cNvPr id="152" name="Google Shape;152;g22a199e4fd3_0_19"/>
          <p:cNvPicPr preferRelativeResize="0"/>
          <p:nvPr/>
        </p:nvPicPr>
        <p:blipFill>
          <a:blip r:embed="rId3">
            <a:alphaModFix/>
          </a:blip>
          <a:stretch>
            <a:fillRect/>
          </a:stretch>
        </p:blipFill>
        <p:spPr>
          <a:xfrm>
            <a:off x="2834534" y="1571325"/>
            <a:ext cx="6520990" cy="5059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2a199e4fd3_0_26"/>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sp>
        <p:nvSpPr>
          <p:cNvPr id="158" name="Google Shape;158;g22a199e4fd3_0_26"/>
          <p:cNvSpPr txBox="1"/>
          <p:nvPr/>
        </p:nvSpPr>
        <p:spPr>
          <a:xfrm>
            <a:off x="734800" y="1675275"/>
            <a:ext cx="21162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Profile</a:t>
            </a:r>
            <a:endParaRPr b="1" sz="2200">
              <a:solidFill>
                <a:srgbClr val="15102C"/>
              </a:solidFill>
              <a:latin typeface="Helvetica Neue"/>
              <a:ea typeface="Helvetica Neue"/>
              <a:cs typeface="Helvetica Neue"/>
              <a:sym typeface="Helvetica Neue"/>
            </a:endParaRPr>
          </a:p>
        </p:txBody>
      </p:sp>
      <p:pic>
        <p:nvPicPr>
          <p:cNvPr id="159" name="Google Shape;159;g22a199e4fd3_0_26"/>
          <p:cNvPicPr preferRelativeResize="0"/>
          <p:nvPr/>
        </p:nvPicPr>
        <p:blipFill>
          <a:blip r:embed="rId3">
            <a:alphaModFix/>
          </a:blip>
          <a:stretch>
            <a:fillRect/>
          </a:stretch>
        </p:blipFill>
        <p:spPr>
          <a:xfrm>
            <a:off x="3130888" y="1599550"/>
            <a:ext cx="5930226" cy="5155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2a199e4fd3_0_3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65" name="Google Shape;165;g22a199e4fd3_0_3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66" name="Google Shape;166;g22a199e4fd3_0_33"/>
          <p:cNvSpPr txBox="1"/>
          <p:nvPr/>
        </p:nvSpPr>
        <p:spPr>
          <a:xfrm>
            <a:off x="4816950" y="1394925"/>
            <a:ext cx="255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latin typeface="Calibri"/>
                <a:ea typeface="Calibri"/>
                <a:cs typeface="Calibri"/>
                <a:sym typeface="Calibri"/>
              </a:rPr>
              <a:t>Home/Properties</a:t>
            </a:r>
            <a:endParaRPr b="1" sz="2400">
              <a:latin typeface="Calibri"/>
              <a:ea typeface="Calibri"/>
              <a:cs typeface="Calibri"/>
              <a:sym typeface="Calibri"/>
            </a:endParaRPr>
          </a:p>
        </p:txBody>
      </p:sp>
      <p:pic>
        <p:nvPicPr>
          <p:cNvPr id="167" name="Google Shape;167;g22a199e4fd3_0_33"/>
          <p:cNvPicPr preferRelativeResize="0"/>
          <p:nvPr/>
        </p:nvPicPr>
        <p:blipFill>
          <a:blip r:embed="rId3">
            <a:alphaModFix/>
          </a:blip>
          <a:stretch>
            <a:fillRect/>
          </a:stretch>
        </p:blipFill>
        <p:spPr>
          <a:xfrm>
            <a:off x="1449025" y="1856975"/>
            <a:ext cx="9119076" cy="4545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2a199e507f_0_1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73" name="Google Shape;173;g22a199e507f_0_1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74" name="Google Shape;174;g22a199e507f_0_18"/>
          <p:cNvSpPr txBox="1"/>
          <p:nvPr/>
        </p:nvSpPr>
        <p:spPr>
          <a:xfrm>
            <a:off x="5117400" y="1367750"/>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Login</a:t>
            </a:r>
            <a:endParaRPr b="1" sz="2400">
              <a:latin typeface="Calibri"/>
              <a:ea typeface="Calibri"/>
              <a:cs typeface="Calibri"/>
              <a:sym typeface="Calibri"/>
            </a:endParaRPr>
          </a:p>
        </p:txBody>
      </p:sp>
      <p:pic>
        <p:nvPicPr>
          <p:cNvPr id="175" name="Google Shape;175;g22a199e507f_0_18"/>
          <p:cNvPicPr preferRelativeResize="0"/>
          <p:nvPr/>
        </p:nvPicPr>
        <p:blipFill>
          <a:blip r:embed="rId3">
            <a:alphaModFix/>
          </a:blip>
          <a:stretch>
            <a:fillRect/>
          </a:stretch>
        </p:blipFill>
        <p:spPr>
          <a:xfrm>
            <a:off x="1506050" y="2006350"/>
            <a:ext cx="9179899" cy="4417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2a199e507f_0_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1" name="Google Shape;181;g22a199e507f_0_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82" name="Google Shape;182;g22a199e507f_0_9"/>
          <p:cNvSpPr txBox="1"/>
          <p:nvPr/>
        </p:nvSpPr>
        <p:spPr>
          <a:xfrm>
            <a:off x="5117400" y="1367750"/>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Register</a:t>
            </a:r>
            <a:endParaRPr b="1" sz="2400">
              <a:latin typeface="Calibri"/>
              <a:ea typeface="Calibri"/>
              <a:cs typeface="Calibri"/>
              <a:sym typeface="Calibri"/>
            </a:endParaRPr>
          </a:p>
        </p:txBody>
      </p:sp>
      <p:pic>
        <p:nvPicPr>
          <p:cNvPr id="183" name="Google Shape;183;g22a199e507f_0_9"/>
          <p:cNvPicPr preferRelativeResize="0"/>
          <p:nvPr/>
        </p:nvPicPr>
        <p:blipFill>
          <a:blip r:embed="rId3">
            <a:alphaModFix/>
          </a:blip>
          <a:stretch>
            <a:fillRect/>
          </a:stretch>
        </p:blipFill>
        <p:spPr>
          <a:xfrm>
            <a:off x="1708850" y="2011925"/>
            <a:ext cx="8772499" cy="436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2a199e507f_0_3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9" name="Google Shape;189;g22a199e507f_0_3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0" name="Google Shape;190;g22a199e507f_0_39"/>
          <p:cNvSpPr txBox="1"/>
          <p:nvPr/>
        </p:nvSpPr>
        <p:spPr>
          <a:xfrm>
            <a:off x="5117400" y="1367750"/>
            <a:ext cx="247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Create Property</a:t>
            </a:r>
            <a:endParaRPr b="1" sz="2400">
              <a:latin typeface="Calibri"/>
              <a:ea typeface="Calibri"/>
              <a:cs typeface="Calibri"/>
              <a:sym typeface="Calibri"/>
            </a:endParaRPr>
          </a:p>
        </p:txBody>
      </p:sp>
      <p:pic>
        <p:nvPicPr>
          <p:cNvPr id="191" name="Google Shape;191;g22a199e507f_0_39"/>
          <p:cNvPicPr preferRelativeResize="0"/>
          <p:nvPr/>
        </p:nvPicPr>
        <p:blipFill>
          <a:blip r:embed="rId3">
            <a:alphaModFix/>
          </a:blip>
          <a:stretch>
            <a:fillRect/>
          </a:stretch>
        </p:blipFill>
        <p:spPr>
          <a:xfrm>
            <a:off x="1887913" y="2060675"/>
            <a:ext cx="8935475" cy="424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2a199e507f_0_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97" name="Google Shape;197;g22a199e507f_0_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8" name="Google Shape;198;g22a199e507f_0_0"/>
          <p:cNvSpPr txBox="1"/>
          <p:nvPr/>
        </p:nvSpPr>
        <p:spPr>
          <a:xfrm>
            <a:off x="5118300" y="1533725"/>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Details</a:t>
            </a:r>
            <a:endParaRPr b="1" sz="2400">
              <a:latin typeface="Calibri"/>
              <a:ea typeface="Calibri"/>
              <a:cs typeface="Calibri"/>
              <a:sym typeface="Calibri"/>
            </a:endParaRPr>
          </a:p>
        </p:txBody>
      </p:sp>
      <p:pic>
        <p:nvPicPr>
          <p:cNvPr id="199" name="Google Shape;199;g22a199e507f_0_0"/>
          <p:cNvPicPr preferRelativeResize="0"/>
          <p:nvPr/>
        </p:nvPicPr>
        <p:blipFill>
          <a:blip r:embed="rId3">
            <a:alphaModFix/>
          </a:blip>
          <a:stretch>
            <a:fillRect/>
          </a:stretch>
        </p:blipFill>
        <p:spPr>
          <a:xfrm>
            <a:off x="1851438" y="2087825"/>
            <a:ext cx="8487325" cy="4212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70" name="Google Shape;70;p2"/>
          <p:cNvSpPr txBox="1"/>
          <p:nvPr/>
        </p:nvSpPr>
        <p:spPr>
          <a:xfrm>
            <a:off x="3079959" y="834211"/>
            <a:ext cx="60302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71" name="Google Shape;71;p2"/>
          <p:cNvSpPr txBox="1"/>
          <p:nvPr/>
        </p:nvSpPr>
        <p:spPr>
          <a:xfrm>
            <a:off x="507206" y="2036897"/>
            <a:ext cx="100711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Delson James M. Tubiera</a:t>
            </a:r>
            <a:endParaRPr b="1" sz="1800">
              <a:solidFill>
                <a:srgbClr val="15102C"/>
              </a:solidFill>
              <a:latin typeface="Calibri"/>
              <a:ea typeface="Calibri"/>
              <a:cs typeface="Calibri"/>
              <a:sym typeface="Calibri"/>
            </a:endParaRPr>
          </a:p>
        </p:txBody>
      </p:sp>
      <p:sp>
        <p:nvSpPr>
          <p:cNvPr id="72" name="Google Shape;72;p2"/>
          <p:cNvSpPr txBox="1"/>
          <p:nvPr/>
        </p:nvSpPr>
        <p:spPr>
          <a:xfrm>
            <a:off x="507206" y="2722180"/>
            <a:ext cx="10071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Freelance Web Developer on </a:t>
            </a:r>
            <a:r>
              <a:rPr b="1" lang="en-IN" sz="1800">
                <a:solidFill>
                  <a:srgbClr val="15102C"/>
                </a:solidFill>
                <a:latin typeface="Helvetica Neue"/>
                <a:ea typeface="Helvetica Neue"/>
                <a:cs typeface="Helvetica Neue"/>
                <a:sym typeface="Helvetica Neue"/>
              </a:rPr>
              <a:t>Tilden Tasks LLC. dba. WP</a:t>
            </a:r>
            <a:endParaRPr b="1" sz="1800">
              <a:solidFill>
                <a:srgbClr val="15102C"/>
              </a:solidFill>
              <a:latin typeface="Helvetica Neue"/>
              <a:ea typeface="Helvetica Neue"/>
              <a:cs typeface="Helvetica Neue"/>
              <a:sym typeface="Helvetica Neue"/>
            </a:endParaRPr>
          </a:p>
          <a:p>
            <a:pPr indent="0" lvl="0" marL="0" marR="0" rtl="0" algn="l">
              <a:spcBef>
                <a:spcPts val="0"/>
              </a:spcBef>
              <a:spcAft>
                <a:spcPts val="0"/>
              </a:spcAft>
              <a:buSzPts val="1100"/>
              <a:buNone/>
            </a:pPr>
            <a:r>
              <a:rPr b="1" lang="en-IN" sz="1800">
                <a:solidFill>
                  <a:srgbClr val="15102C"/>
                </a:solidFill>
                <a:latin typeface="Helvetica Neue"/>
                <a:ea typeface="Helvetica Neue"/>
                <a:cs typeface="Helvetica Neue"/>
                <a:sym typeface="Helvetica Neue"/>
              </a:rPr>
              <a:t>Tangerine</a:t>
            </a:r>
            <a:endParaRPr b="1" sz="1800">
              <a:solidFill>
                <a:srgbClr val="15102C"/>
              </a:solidFill>
              <a:latin typeface="Helvetica Neue"/>
              <a:ea typeface="Helvetica Neue"/>
              <a:cs typeface="Helvetica Neue"/>
              <a:sym typeface="Helvetica Neue"/>
            </a:endParaRPr>
          </a:p>
        </p:txBody>
      </p:sp>
      <p:sp>
        <p:nvSpPr>
          <p:cNvPr id="73" name="Google Shape;73;p2"/>
          <p:cNvSpPr txBox="1"/>
          <p:nvPr/>
        </p:nvSpPr>
        <p:spPr>
          <a:xfrm>
            <a:off x="507206" y="350813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.Net Developer</a:t>
            </a:r>
            <a:endParaRPr b="1" sz="1800">
              <a:solidFill>
                <a:srgbClr val="15102C"/>
              </a:solidFill>
              <a:latin typeface="Calibri"/>
              <a:ea typeface="Calibri"/>
              <a:cs typeface="Calibri"/>
              <a:sym typeface="Calibri"/>
            </a:endParaRPr>
          </a:p>
        </p:txBody>
      </p:sp>
      <p:sp>
        <p:nvSpPr>
          <p:cNvPr id="74" name="Google Shape;74;p2"/>
          <p:cNvSpPr txBox="1"/>
          <p:nvPr/>
        </p:nvSpPr>
        <p:spPr>
          <a:xfrm>
            <a:off x="507206" y="4294082"/>
            <a:ext cx="10071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a:t>
            </a:r>
            <a:endParaRPr b="1" sz="1800">
              <a:solidFill>
                <a:srgbClr val="15102C"/>
              </a:solidFill>
              <a:latin typeface="Helvetica Neue"/>
              <a:ea typeface="Helvetica Neue"/>
              <a:cs typeface="Helvetica Neue"/>
              <a:sym typeface="Helvetica Neue"/>
            </a:endParaRPr>
          </a:p>
          <a:p>
            <a:pPr indent="-317500" lvl="0" marL="457200" marR="0" rtl="0" algn="l">
              <a:spcBef>
                <a:spcPts val="0"/>
              </a:spcBef>
              <a:spcAft>
                <a:spcPts val="0"/>
              </a:spcAft>
              <a:buClr>
                <a:srgbClr val="15102C"/>
              </a:buClr>
              <a:buSzPts val="1400"/>
              <a:buFont typeface="Helvetica Neue"/>
              <a:buChar char="●"/>
            </a:pPr>
            <a:r>
              <a:rPr b="1" lang="en-IN">
                <a:solidFill>
                  <a:srgbClr val="15102C"/>
                </a:solidFill>
                <a:latin typeface="Helvetica Neue"/>
                <a:ea typeface="Helvetica Neue"/>
                <a:cs typeface="Helvetica Neue"/>
                <a:sym typeface="Helvetica Neue"/>
              </a:rPr>
              <a:t>Aspiring for the role of .Net Developer wherein I can demonstrate my skills in developing enterprise applications using Microsoft technology stack such as C#, ASP.Net MVC, Web API, WCF etc., along with HTML5/CSS3/JavaScript etc..</a:t>
            </a:r>
            <a:endParaRPr b="1">
              <a:solidFill>
                <a:srgbClr val="15102C"/>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2a199e507f_0_3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05" name="Google Shape;205;g22a199e507f_0_3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06" name="Google Shape;206;g22a199e507f_0_30"/>
          <p:cNvSpPr txBox="1"/>
          <p:nvPr/>
        </p:nvSpPr>
        <p:spPr>
          <a:xfrm>
            <a:off x="3394500" y="1449250"/>
            <a:ext cx="540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Edit Property [owner and admin]</a:t>
            </a:r>
            <a:endParaRPr b="1" sz="2400">
              <a:latin typeface="Calibri"/>
              <a:ea typeface="Calibri"/>
              <a:cs typeface="Calibri"/>
              <a:sym typeface="Calibri"/>
            </a:endParaRPr>
          </a:p>
        </p:txBody>
      </p:sp>
      <p:pic>
        <p:nvPicPr>
          <p:cNvPr id="207" name="Google Shape;207;g22a199e507f_0_30"/>
          <p:cNvPicPr preferRelativeResize="0"/>
          <p:nvPr/>
        </p:nvPicPr>
        <p:blipFill>
          <a:blip r:embed="rId3">
            <a:alphaModFix/>
          </a:blip>
          <a:stretch>
            <a:fillRect/>
          </a:stretch>
        </p:blipFill>
        <p:spPr>
          <a:xfrm>
            <a:off x="1103025" y="2003350"/>
            <a:ext cx="9370025" cy="427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2a199e507f_0_4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13" name="Google Shape;213;g22a199e507f_0_4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14" name="Google Shape;214;g22a199e507f_0_49"/>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Profile</a:t>
            </a:r>
            <a:endParaRPr b="1" sz="2000">
              <a:latin typeface="Calibri"/>
              <a:ea typeface="Calibri"/>
              <a:cs typeface="Calibri"/>
              <a:sym typeface="Calibri"/>
            </a:endParaRPr>
          </a:p>
        </p:txBody>
      </p:sp>
      <p:pic>
        <p:nvPicPr>
          <p:cNvPr id="215" name="Google Shape;215;g22a199e507f_0_49"/>
          <p:cNvPicPr preferRelativeResize="0"/>
          <p:nvPr/>
        </p:nvPicPr>
        <p:blipFill>
          <a:blip r:embed="rId3">
            <a:alphaModFix/>
          </a:blip>
          <a:stretch>
            <a:fillRect/>
          </a:stretch>
        </p:blipFill>
        <p:spPr>
          <a:xfrm>
            <a:off x="1614688" y="2005175"/>
            <a:ext cx="8962627" cy="4371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2a199e507f_0_6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1" name="Google Shape;221;g22a199e507f_0_6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22" name="Google Shape;222;g22a199e507f_0_61"/>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Admin</a:t>
            </a:r>
            <a:endParaRPr b="1" sz="2000">
              <a:latin typeface="Calibri"/>
              <a:ea typeface="Calibri"/>
              <a:cs typeface="Calibri"/>
              <a:sym typeface="Calibri"/>
            </a:endParaRPr>
          </a:p>
        </p:txBody>
      </p:sp>
      <p:pic>
        <p:nvPicPr>
          <p:cNvPr id="223" name="Google Shape;223;g22a199e507f_0_61"/>
          <p:cNvPicPr preferRelativeResize="0"/>
          <p:nvPr/>
        </p:nvPicPr>
        <p:blipFill>
          <a:blip r:embed="rId3">
            <a:alphaModFix/>
          </a:blip>
          <a:stretch>
            <a:fillRect/>
          </a:stretch>
        </p:blipFill>
        <p:spPr>
          <a:xfrm>
            <a:off x="1532300" y="1842200"/>
            <a:ext cx="9125602" cy="435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2a199e507f_0_6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9" name="Google Shape;229;g22a199e507f_0_6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0" name="Google Shape;230;g22a199e507f_0_69"/>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All Properties [admin]</a:t>
            </a:r>
            <a:endParaRPr b="1" sz="2000">
              <a:latin typeface="Calibri"/>
              <a:ea typeface="Calibri"/>
              <a:cs typeface="Calibri"/>
              <a:sym typeface="Calibri"/>
            </a:endParaRPr>
          </a:p>
        </p:txBody>
      </p:sp>
      <p:pic>
        <p:nvPicPr>
          <p:cNvPr id="231" name="Google Shape;231;g22a199e507f_0_69"/>
          <p:cNvPicPr preferRelativeResize="0"/>
          <p:nvPr/>
        </p:nvPicPr>
        <p:blipFill>
          <a:blip r:embed="rId3">
            <a:alphaModFix/>
          </a:blip>
          <a:stretch>
            <a:fillRect/>
          </a:stretch>
        </p:blipFill>
        <p:spPr>
          <a:xfrm>
            <a:off x="698025" y="2073075"/>
            <a:ext cx="10795949" cy="417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2a199e507f_0_77"/>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37" name="Google Shape;237;g22a199e507f_0_77"/>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8" name="Google Shape;238;g22a199e507f_0_77"/>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pic>
        <p:nvPicPr>
          <p:cNvPr id="239" name="Google Shape;239;g22a199e507f_0_77"/>
          <p:cNvPicPr preferRelativeResize="0"/>
          <p:nvPr/>
        </p:nvPicPr>
        <p:blipFill>
          <a:blip r:embed="rId3">
            <a:alphaModFix/>
          </a:blip>
          <a:stretch>
            <a:fillRect/>
          </a:stretch>
        </p:blipFill>
        <p:spPr>
          <a:xfrm>
            <a:off x="656388" y="2704200"/>
            <a:ext cx="10877424" cy="2702350"/>
          </a:xfrm>
          <a:prstGeom prst="rect">
            <a:avLst/>
          </a:prstGeom>
          <a:noFill/>
          <a:ln>
            <a:noFill/>
          </a:ln>
        </p:spPr>
      </p:pic>
      <p:sp>
        <p:nvSpPr>
          <p:cNvPr id="240" name="Google Shape;240;g22a199e507f_0_77"/>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Property Types [admin]</a:t>
            </a:r>
            <a:endParaRPr b="1" sz="2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2a199e507f_0_86"/>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46" name="Google Shape;246;g22a199e507f_0_86"/>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47" name="Google Shape;247;g22a199e507f_0_86"/>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48" name="Google Shape;248;g22a199e507f_0_86"/>
          <p:cNvSpPr txBox="1"/>
          <p:nvPr/>
        </p:nvSpPr>
        <p:spPr>
          <a:xfrm>
            <a:off x="4696350" y="1428075"/>
            <a:ext cx="2797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Create Appointment [client]</a:t>
            </a:r>
            <a:endParaRPr b="1" sz="2000">
              <a:latin typeface="Calibri"/>
              <a:ea typeface="Calibri"/>
              <a:cs typeface="Calibri"/>
              <a:sym typeface="Calibri"/>
            </a:endParaRPr>
          </a:p>
        </p:txBody>
      </p:sp>
      <p:pic>
        <p:nvPicPr>
          <p:cNvPr id="249" name="Google Shape;249;g22a199e507f_0_86"/>
          <p:cNvPicPr preferRelativeResize="0"/>
          <p:nvPr/>
        </p:nvPicPr>
        <p:blipFill>
          <a:blip r:embed="rId3">
            <a:alphaModFix/>
          </a:blip>
          <a:stretch>
            <a:fillRect/>
          </a:stretch>
        </p:blipFill>
        <p:spPr>
          <a:xfrm>
            <a:off x="1578325" y="2207500"/>
            <a:ext cx="9682376" cy="3917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2a199e507f_0_95"/>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55" name="Google Shape;255;g22a199e507f_0_95"/>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56" name="Google Shape;256;g22a199e507f_0_95"/>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57" name="Google Shape;257;g22a199e507f_0_95"/>
          <p:cNvSpPr txBox="1"/>
          <p:nvPr/>
        </p:nvSpPr>
        <p:spPr>
          <a:xfrm>
            <a:off x="4696350" y="1428075"/>
            <a:ext cx="2797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Appointment List [owner and admin]</a:t>
            </a:r>
            <a:endParaRPr b="1" sz="2000">
              <a:latin typeface="Calibri"/>
              <a:ea typeface="Calibri"/>
              <a:cs typeface="Calibri"/>
              <a:sym typeface="Calibri"/>
            </a:endParaRPr>
          </a:p>
        </p:txBody>
      </p:sp>
      <p:pic>
        <p:nvPicPr>
          <p:cNvPr id="258" name="Google Shape;258;g22a199e507f_0_95"/>
          <p:cNvPicPr preferRelativeResize="0"/>
          <p:nvPr/>
        </p:nvPicPr>
        <p:blipFill>
          <a:blip r:embed="rId3">
            <a:alphaModFix/>
          </a:blip>
          <a:stretch>
            <a:fillRect/>
          </a:stretch>
        </p:blipFill>
        <p:spPr>
          <a:xfrm>
            <a:off x="467163" y="2543075"/>
            <a:ext cx="11257675" cy="2891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2a199e507f_0_10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64" name="Google Shape;264;g22a199e507f_0_10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65" name="Google Shape;265;g22a199e507f_0_10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66" name="Google Shape;266;g22a199e507f_0_104"/>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Create Roles [admin]</a:t>
            </a:r>
            <a:endParaRPr b="1" sz="2000">
              <a:latin typeface="Calibri"/>
              <a:ea typeface="Calibri"/>
              <a:cs typeface="Calibri"/>
              <a:sym typeface="Calibri"/>
            </a:endParaRPr>
          </a:p>
        </p:txBody>
      </p:sp>
      <p:pic>
        <p:nvPicPr>
          <p:cNvPr id="267" name="Google Shape;267;g22a199e507f_0_104"/>
          <p:cNvPicPr preferRelativeResize="0"/>
          <p:nvPr/>
        </p:nvPicPr>
        <p:blipFill>
          <a:blip r:embed="rId3">
            <a:alphaModFix/>
          </a:blip>
          <a:stretch>
            <a:fillRect/>
          </a:stretch>
        </p:blipFill>
        <p:spPr>
          <a:xfrm>
            <a:off x="792188" y="2543075"/>
            <a:ext cx="10605824" cy="3056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2a199e507f_0_11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73" name="Google Shape;273;g22a199e507f_0_11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74" name="Google Shape;274;g22a199e507f_0_113"/>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75" name="Google Shape;275;g22a199e507f_0_113"/>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All </a:t>
            </a:r>
            <a:r>
              <a:rPr b="1" lang="en-IN" sz="2000">
                <a:latin typeface="Calibri"/>
                <a:ea typeface="Calibri"/>
                <a:cs typeface="Calibri"/>
                <a:sym typeface="Calibri"/>
              </a:rPr>
              <a:t>Roles List [admin]</a:t>
            </a:r>
            <a:endParaRPr b="1" sz="2000">
              <a:latin typeface="Calibri"/>
              <a:ea typeface="Calibri"/>
              <a:cs typeface="Calibri"/>
              <a:sym typeface="Calibri"/>
            </a:endParaRPr>
          </a:p>
        </p:txBody>
      </p:sp>
      <p:pic>
        <p:nvPicPr>
          <p:cNvPr id="276" name="Google Shape;276;g22a199e507f_0_113"/>
          <p:cNvPicPr preferRelativeResize="0"/>
          <p:nvPr/>
        </p:nvPicPr>
        <p:blipFill>
          <a:blip r:embed="rId3">
            <a:alphaModFix/>
          </a:blip>
          <a:stretch>
            <a:fillRect/>
          </a:stretch>
        </p:blipFill>
        <p:spPr>
          <a:xfrm>
            <a:off x="1003575" y="2543075"/>
            <a:ext cx="10184851" cy="2896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2a199e507f_0_122"/>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82" name="Google Shape;282;g22a199e507f_0_122"/>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83" name="Google Shape;283;g22a199e507f_0_122"/>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alibri"/>
              <a:ea typeface="Calibri"/>
              <a:cs typeface="Calibri"/>
              <a:sym typeface="Calibri"/>
            </a:endParaRPr>
          </a:p>
        </p:txBody>
      </p:sp>
      <p:sp>
        <p:nvSpPr>
          <p:cNvPr id="284" name="Google Shape;284;g22a199e507f_0_122"/>
          <p:cNvSpPr txBox="1"/>
          <p:nvPr/>
        </p:nvSpPr>
        <p:spPr>
          <a:xfrm>
            <a:off x="4696350" y="1428075"/>
            <a:ext cx="279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All User</a:t>
            </a:r>
            <a:endParaRPr b="1" sz="2000">
              <a:latin typeface="Calibri"/>
              <a:ea typeface="Calibri"/>
              <a:cs typeface="Calibri"/>
              <a:sym typeface="Calibri"/>
            </a:endParaRPr>
          </a:p>
        </p:txBody>
      </p:sp>
      <p:pic>
        <p:nvPicPr>
          <p:cNvPr id="285" name="Google Shape;285;g22a199e507f_0_122"/>
          <p:cNvPicPr preferRelativeResize="0"/>
          <p:nvPr/>
        </p:nvPicPr>
        <p:blipFill>
          <a:blip r:embed="rId3">
            <a:alphaModFix/>
          </a:blip>
          <a:stretch>
            <a:fillRect/>
          </a:stretch>
        </p:blipFill>
        <p:spPr>
          <a:xfrm>
            <a:off x="473950" y="2543075"/>
            <a:ext cx="11244101" cy="291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28a6f54aba_0_0"/>
          <p:cNvSpPr txBox="1"/>
          <p:nvPr/>
        </p:nvSpPr>
        <p:spPr>
          <a:xfrm>
            <a:off x="4224229" y="37254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80" name="Google Shape;80;g228a6f54aba_0_0"/>
          <p:cNvSpPr txBox="1"/>
          <p:nvPr/>
        </p:nvSpPr>
        <p:spPr>
          <a:xfrm>
            <a:off x="3079959" y="834211"/>
            <a:ext cx="6030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81" name="Google Shape;81;g228a6f54aba_0_0"/>
          <p:cNvSpPr txBox="1"/>
          <p:nvPr/>
        </p:nvSpPr>
        <p:spPr>
          <a:xfrm>
            <a:off x="507206" y="203689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Mark Kim Eduard Blas</a:t>
            </a:r>
            <a:endParaRPr b="1" sz="1800">
              <a:solidFill>
                <a:srgbClr val="15102C"/>
              </a:solidFill>
              <a:latin typeface="Calibri"/>
              <a:ea typeface="Calibri"/>
              <a:cs typeface="Calibri"/>
              <a:sym typeface="Calibri"/>
            </a:endParaRPr>
          </a:p>
        </p:txBody>
      </p:sp>
      <p:sp>
        <p:nvSpPr>
          <p:cNvPr id="82" name="Google Shape;82;g228a6f54aba_0_0"/>
          <p:cNvSpPr txBox="1"/>
          <p:nvPr/>
        </p:nvSpPr>
        <p:spPr>
          <a:xfrm>
            <a:off x="507206" y="2955842"/>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Internship on HPL Gamedesign Corporation </a:t>
            </a:r>
            <a:endParaRPr b="1" sz="1800">
              <a:solidFill>
                <a:srgbClr val="15102C"/>
              </a:solidFill>
              <a:latin typeface="Calibri"/>
              <a:ea typeface="Calibri"/>
              <a:cs typeface="Calibri"/>
              <a:sym typeface="Calibri"/>
            </a:endParaRPr>
          </a:p>
        </p:txBody>
      </p:sp>
      <p:sp>
        <p:nvSpPr>
          <p:cNvPr id="83" name="Google Shape;83;g228a6f54aba_0_0"/>
          <p:cNvSpPr txBox="1"/>
          <p:nvPr/>
        </p:nvSpPr>
        <p:spPr>
          <a:xfrm>
            <a:off x="507206" y="387478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.Net Developer</a:t>
            </a:r>
            <a:endParaRPr b="1" sz="1800">
              <a:solidFill>
                <a:srgbClr val="15102C"/>
              </a:solidFill>
              <a:latin typeface="Calibri"/>
              <a:ea typeface="Calibri"/>
              <a:cs typeface="Calibri"/>
              <a:sym typeface="Calibri"/>
            </a:endParaRPr>
          </a:p>
        </p:txBody>
      </p:sp>
      <p:sp>
        <p:nvSpPr>
          <p:cNvPr id="84" name="Google Shape;84;g228a6f54aba_0_0"/>
          <p:cNvSpPr txBox="1"/>
          <p:nvPr/>
        </p:nvSpPr>
        <p:spPr>
          <a:xfrm>
            <a:off x="507206" y="5077507"/>
            <a:ext cx="10071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 an aspiring Full Stack .Net Developer that showcase my skills and knowledge using HTML, CSS, C#, Asp.Net MVC, Web API, MsSQL.</a:t>
            </a:r>
            <a:endParaRPr b="1" sz="1800">
              <a:solidFill>
                <a:srgbClr val="15102C"/>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txBox="1"/>
          <p:nvPr/>
        </p:nvSpPr>
        <p:spPr>
          <a:xfrm>
            <a:off x="2474696" y="343971"/>
            <a:ext cx="72408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91" name="Google Shape;291;p11"/>
          <p:cNvSpPr txBox="1"/>
          <p:nvPr/>
        </p:nvSpPr>
        <p:spPr>
          <a:xfrm>
            <a:off x="2476500" y="771953"/>
            <a:ext cx="7239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92" name="Google Shape;292;p11"/>
          <p:cNvSpPr txBox="1"/>
          <p:nvPr/>
        </p:nvSpPr>
        <p:spPr>
          <a:xfrm>
            <a:off x="5118300" y="1710650"/>
            <a:ext cx="195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ER Diagram</a:t>
            </a:r>
            <a:endParaRPr b="1" sz="2400">
              <a:latin typeface="Calibri"/>
              <a:ea typeface="Calibri"/>
              <a:cs typeface="Calibri"/>
              <a:sym typeface="Calibri"/>
            </a:endParaRPr>
          </a:p>
        </p:txBody>
      </p:sp>
      <p:pic>
        <p:nvPicPr>
          <p:cNvPr id="293" name="Google Shape;293;p11"/>
          <p:cNvPicPr preferRelativeResize="0"/>
          <p:nvPr/>
        </p:nvPicPr>
        <p:blipFill>
          <a:blip r:embed="rId3">
            <a:alphaModFix/>
          </a:blip>
          <a:stretch>
            <a:fillRect/>
          </a:stretch>
        </p:blipFill>
        <p:spPr>
          <a:xfrm>
            <a:off x="2587550" y="2264750"/>
            <a:ext cx="7015098" cy="42884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2a199e507f_0_13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lt1"/>
              </a:solidFill>
              <a:latin typeface="Helvetica Neue"/>
              <a:ea typeface="Helvetica Neue"/>
              <a:cs typeface="Helvetica Neue"/>
              <a:sym typeface="Helvetica Neue"/>
            </a:endParaRPr>
          </a:p>
        </p:txBody>
      </p:sp>
      <p:sp>
        <p:nvSpPr>
          <p:cNvPr id="299" name="Google Shape;299;g22a199e507f_0_131"/>
          <p:cNvSpPr txBox="1"/>
          <p:nvPr/>
        </p:nvSpPr>
        <p:spPr>
          <a:xfrm>
            <a:off x="1006800" y="1827525"/>
            <a:ext cx="10553700" cy="1708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IN" sz="2000">
                <a:solidFill>
                  <a:srgbClr val="252525"/>
                </a:solidFill>
              </a:rPr>
              <a:t>FUTURE ENHANCEMENTS:</a:t>
            </a:r>
            <a:endParaRPr b="1" sz="2000">
              <a:solidFill>
                <a:srgbClr val="252525"/>
              </a:solidFill>
            </a:endParaRPr>
          </a:p>
          <a:p>
            <a:pPr indent="-355600" lvl="0" marL="457200" rtl="0" algn="l">
              <a:lnSpc>
                <a:spcPct val="115000"/>
              </a:lnSpc>
              <a:spcBef>
                <a:spcPts val="1200"/>
              </a:spcBef>
              <a:spcAft>
                <a:spcPts val="0"/>
              </a:spcAft>
              <a:buSzPts val="2000"/>
              <a:buFont typeface="Calibri"/>
              <a:buChar char="●"/>
            </a:pPr>
            <a:r>
              <a:rPr b="1" lang="en-IN" sz="2000">
                <a:solidFill>
                  <a:srgbClr val="252525"/>
                </a:solidFill>
              </a:rPr>
              <a:t>Maps of all the properties</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Adding online appointment using google meet and zoom.</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Notification</a:t>
            </a:r>
            <a:endParaRPr b="1" sz="2000">
              <a:solidFill>
                <a:srgbClr val="252525"/>
              </a:solidFill>
            </a:endParaRPr>
          </a:p>
        </p:txBody>
      </p:sp>
      <p:sp>
        <p:nvSpPr>
          <p:cNvPr id="300" name="Google Shape;300;g22a199e507f_0_131"/>
          <p:cNvSpPr txBox="1"/>
          <p:nvPr/>
        </p:nvSpPr>
        <p:spPr>
          <a:xfrm>
            <a:off x="1006800" y="3758925"/>
            <a:ext cx="10553700" cy="1616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IN" sz="2000">
                <a:solidFill>
                  <a:srgbClr val="252525"/>
                </a:solidFill>
              </a:rPr>
              <a:t>DIFFICULTIES/CHALLENGES</a:t>
            </a:r>
            <a:r>
              <a:rPr b="1" lang="en-IN" sz="2000">
                <a:solidFill>
                  <a:srgbClr val="252525"/>
                </a:solidFill>
              </a:rPr>
              <a:t>:</a:t>
            </a:r>
            <a:endParaRPr b="1" sz="2000">
              <a:solidFill>
                <a:srgbClr val="252525"/>
              </a:solidFill>
            </a:endParaRPr>
          </a:p>
          <a:p>
            <a:pPr indent="-355600" lvl="0" marL="457200" rtl="0" algn="l">
              <a:spcBef>
                <a:spcPts val="1200"/>
              </a:spcBef>
              <a:spcAft>
                <a:spcPts val="0"/>
              </a:spcAft>
              <a:buClr>
                <a:schemeClr val="dk1"/>
              </a:buClr>
              <a:buSzPts val="2000"/>
              <a:buFont typeface="Calibri"/>
              <a:buChar char="●"/>
            </a:pPr>
            <a:r>
              <a:rPr b="1" lang="en-IN" sz="2000">
                <a:solidFill>
                  <a:schemeClr val="dk1"/>
                </a:solidFill>
                <a:latin typeface="Calibri"/>
                <a:ea typeface="Calibri"/>
                <a:cs typeface="Calibri"/>
                <a:sym typeface="Calibri"/>
              </a:rPr>
              <a:t>Identity</a:t>
            </a:r>
            <a:endParaRPr b="1"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b="1" lang="en-IN" sz="2000">
                <a:solidFill>
                  <a:schemeClr val="dk1"/>
                </a:solidFill>
                <a:latin typeface="Calibri"/>
                <a:ea typeface="Calibri"/>
                <a:cs typeface="Calibri"/>
                <a:sym typeface="Calibri"/>
              </a:rPr>
              <a:t>Setup the User Roles. </a:t>
            </a:r>
            <a:endParaRPr b="1"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b="1" lang="en-IN" sz="2000">
                <a:solidFill>
                  <a:schemeClr val="dk1"/>
                </a:solidFill>
                <a:latin typeface="Calibri"/>
                <a:ea typeface="Calibri"/>
                <a:cs typeface="Calibri"/>
                <a:sym typeface="Calibri"/>
              </a:rPr>
              <a:t>Implementing Appointment Calendar </a:t>
            </a:r>
            <a:endParaRPr b="1" sz="2000">
              <a:solidFill>
                <a:srgbClr val="25252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e0cf6476ca_8_2"/>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TO BE COMPLETE</a:t>
            </a:r>
            <a:endParaRPr b="1" sz="2400">
              <a:solidFill>
                <a:schemeClr val="lt1"/>
              </a:solidFill>
              <a:latin typeface="Helvetica Neue"/>
              <a:ea typeface="Helvetica Neue"/>
              <a:cs typeface="Helvetica Neue"/>
              <a:sym typeface="Helvetica Neue"/>
            </a:endParaRPr>
          </a:p>
        </p:txBody>
      </p:sp>
      <p:sp>
        <p:nvSpPr>
          <p:cNvPr id="306" name="Google Shape;306;g1e0cf6476ca_8_2"/>
          <p:cNvSpPr txBox="1"/>
          <p:nvPr/>
        </p:nvSpPr>
        <p:spPr>
          <a:xfrm>
            <a:off x="1006800" y="1827525"/>
            <a:ext cx="10553700" cy="3827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rgbClr val="252525"/>
              </a:buClr>
              <a:buSzPts val="2000"/>
              <a:buChar char="●"/>
            </a:pPr>
            <a:r>
              <a:rPr b="1" lang="en-IN" sz="2000">
                <a:solidFill>
                  <a:srgbClr val="252525"/>
                </a:solidFill>
              </a:rPr>
              <a:t>Search bar / Sortings</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Implementing the Appointment Calendar</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Separating each role on perspective tables</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Creating a functions that can easily setup roles for each user.</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Implementing frontend for all views of the application.</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Web Api</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Docker Containerization </a:t>
            </a:r>
            <a:endParaRPr b="1" sz="2000">
              <a:solidFill>
                <a:srgbClr val="252525"/>
              </a:solidFill>
            </a:endParaRPr>
          </a:p>
          <a:p>
            <a:pPr indent="-355600" lvl="0" marL="457200" rtl="0" algn="l">
              <a:lnSpc>
                <a:spcPct val="115000"/>
              </a:lnSpc>
              <a:spcBef>
                <a:spcPts val="0"/>
              </a:spcBef>
              <a:spcAft>
                <a:spcPts val="0"/>
              </a:spcAft>
              <a:buClr>
                <a:srgbClr val="252525"/>
              </a:buClr>
              <a:buSzPts val="2000"/>
              <a:buChar char="●"/>
            </a:pPr>
            <a:r>
              <a:rPr b="1" lang="en-IN" sz="2000">
                <a:solidFill>
                  <a:srgbClr val="252525"/>
                </a:solidFill>
              </a:rPr>
              <a:t>K8 Deployment</a:t>
            </a:r>
            <a:endParaRPr b="1" sz="2000">
              <a:solidFill>
                <a:srgbClr val="252525"/>
              </a:solidFill>
            </a:endParaRPr>
          </a:p>
          <a:p>
            <a:pPr indent="0" lvl="0" marL="0" rtl="0" algn="l">
              <a:lnSpc>
                <a:spcPct val="115000"/>
              </a:lnSpc>
              <a:spcBef>
                <a:spcPts val="1200"/>
              </a:spcBef>
              <a:spcAft>
                <a:spcPts val="0"/>
              </a:spcAft>
              <a:buNone/>
            </a:pPr>
            <a:r>
              <a:rPr lang="en-IN" sz="1100">
                <a:solidFill>
                  <a:srgbClr val="252525"/>
                </a:solidFill>
              </a:rPr>
              <a:t> </a:t>
            </a:r>
            <a:endParaRPr sz="1100">
              <a:solidFill>
                <a:srgbClr val="252525"/>
              </a:solidFill>
            </a:endParaRPr>
          </a:p>
          <a:p>
            <a:pPr indent="0" lvl="0" marL="457200" rtl="0" algn="l">
              <a:spcBef>
                <a:spcPts val="1200"/>
              </a:spcBef>
              <a:spcAft>
                <a:spcPts val="0"/>
              </a:spcAft>
              <a:buNone/>
            </a:pPr>
            <a:r>
              <a:t/>
            </a:r>
            <a:endParaRPr b="1" sz="20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2"/>
          <p:cNvSpPr txBox="1"/>
          <p:nvPr/>
        </p:nvSpPr>
        <p:spPr>
          <a:xfrm>
            <a:off x="5133975" y="568237"/>
            <a:ext cx="19222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Conclusion</a:t>
            </a:r>
            <a:endParaRPr b="1" sz="2400">
              <a:solidFill>
                <a:schemeClr val="lt1"/>
              </a:solidFill>
              <a:latin typeface="Helvetica Neue"/>
              <a:ea typeface="Helvetica Neue"/>
              <a:cs typeface="Helvetica Neue"/>
              <a:sym typeface="Helvetica Neue"/>
            </a:endParaRPr>
          </a:p>
        </p:txBody>
      </p:sp>
      <p:sp>
        <p:nvSpPr>
          <p:cNvPr id="312" name="Google Shape;312;p12"/>
          <p:cNvSpPr txBox="1"/>
          <p:nvPr/>
        </p:nvSpPr>
        <p:spPr>
          <a:xfrm>
            <a:off x="1060488" y="2653545"/>
            <a:ext cx="10071000" cy="2462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In conclusion, both owners and clients can profit greatly from having a real estate website. A real estate website can be utilized to promote properties, draw in potential customers, and promote the purchasing and selling marketing procedure. Additionally, it can offer clients useful information including property descriptions, images, and market trends. To sum up, having a real estate website is an important resource for anyone hoping to be successful in the competitive industry of real estate.</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3"/>
          <p:cNvSpPr txBox="1"/>
          <p:nvPr/>
        </p:nvSpPr>
        <p:spPr>
          <a:xfrm>
            <a:off x="2789021" y="2705724"/>
            <a:ext cx="661215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8800">
                <a:solidFill>
                  <a:schemeClr val="lt1"/>
                </a:solidFill>
                <a:latin typeface="Helvetica Neue"/>
                <a:ea typeface="Helvetica Neue"/>
                <a:cs typeface="Helvetica Neue"/>
                <a:sym typeface="Helvetica Neue"/>
              </a:rPr>
              <a:t>Thank You</a:t>
            </a:r>
            <a:endParaRPr b="1" sz="11500">
              <a:solidFill>
                <a:schemeClr val="lt1"/>
              </a:solidFill>
              <a:latin typeface="Helvetica Neue"/>
              <a:ea typeface="Helvetica Neue"/>
              <a:cs typeface="Helvetica Neue"/>
              <a:sym typeface="Helvetica Neue"/>
            </a:endParaRPr>
          </a:p>
        </p:txBody>
      </p:sp>
      <p:sp>
        <p:nvSpPr>
          <p:cNvPr id="318" name="Google Shape;318;p13"/>
          <p:cNvSpPr/>
          <p:nvPr/>
        </p:nvSpPr>
        <p:spPr>
          <a:xfrm>
            <a:off x="9986511" y="6524193"/>
            <a:ext cx="2196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nvSpPr>
        <p:spPr>
          <a:xfrm>
            <a:off x="393700" y="501134"/>
            <a:ext cx="3530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lt1"/>
                </a:solidFill>
                <a:latin typeface="Helvetica Neue"/>
                <a:ea typeface="Helvetica Neue"/>
                <a:cs typeface="Helvetica Neue"/>
                <a:sym typeface="Helvetica Neue"/>
              </a:rPr>
              <a:t>Key Takeaways/Learnings from the </a:t>
            </a:r>
            <a:r>
              <a:rPr b="1" lang="en-IN" sz="1800">
                <a:solidFill>
                  <a:srgbClr val="D4EBD8"/>
                </a:solidFill>
                <a:latin typeface="Helvetica Neue"/>
                <a:ea typeface="Helvetica Neue"/>
                <a:cs typeface="Helvetica Neue"/>
                <a:sym typeface="Helvetica Neue"/>
              </a:rPr>
              <a:t>Program (HTD)</a:t>
            </a:r>
            <a:endParaRPr b="1" sz="1800">
              <a:solidFill>
                <a:srgbClr val="D4EBD8"/>
              </a:solidFill>
              <a:latin typeface="Helvetica Neue"/>
              <a:ea typeface="Helvetica Neue"/>
              <a:cs typeface="Helvetica Neue"/>
              <a:sym typeface="Helvetica Neue"/>
            </a:endParaRPr>
          </a:p>
        </p:txBody>
      </p:sp>
      <p:sp>
        <p:nvSpPr>
          <p:cNvPr id="90" name="Google Shape;90;p3"/>
          <p:cNvSpPr txBox="1"/>
          <p:nvPr/>
        </p:nvSpPr>
        <p:spPr>
          <a:xfrm>
            <a:off x="4660725" y="698025"/>
            <a:ext cx="6423300" cy="591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Implementation and Connection of MsSQL</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ASP.Net MVC</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CRUD Operation</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Pull and Push in Github Repository </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Entity Framework Core</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Entity Framework Core: DbContext</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Identity Framework</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Conventions in Entity Framework Core</a:t>
            </a:r>
            <a:endParaRPr b="1" sz="2200">
              <a:latin typeface="Helvetica Neue"/>
              <a:ea typeface="Helvetica Neue"/>
              <a:cs typeface="Helvetica Neue"/>
              <a:sym typeface="Helvetica Neue"/>
            </a:endParaRPr>
          </a:p>
          <a:p>
            <a:pPr indent="-368300" lvl="2" marL="13716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One-to-Many Relationship</a:t>
            </a:r>
            <a:endParaRPr b="1" sz="2200">
              <a:latin typeface="Helvetica Neue"/>
              <a:ea typeface="Helvetica Neue"/>
              <a:cs typeface="Helvetica Neue"/>
              <a:sym typeface="Helvetica Neue"/>
            </a:endParaRPr>
          </a:p>
          <a:p>
            <a:pPr indent="-368300" lvl="2" marL="13716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One-to-One Relationship</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Linq-to-Entities Query</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Seed Data</a:t>
            </a:r>
            <a:endParaRPr b="1"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Migration</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b="1" lang="en-IN" sz="2200">
                <a:latin typeface="Helvetica Neue"/>
                <a:ea typeface="Helvetica Neue"/>
                <a:cs typeface="Helvetica Neue"/>
                <a:sym typeface="Helvetica Neue"/>
              </a:rPr>
              <a:t>ASP.NET API</a:t>
            </a:r>
            <a:endParaRPr b="1" sz="2200">
              <a:latin typeface="Helvetica Neue"/>
              <a:ea typeface="Helvetica Neue"/>
              <a:cs typeface="Helvetica Neue"/>
              <a:sym typeface="Helvetica Neue"/>
            </a:endParaRPr>
          </a:p>
          <a:p>
            <a:pPr indent="0" lvl="0" marL="457200" rtl="0" algn="l">
              <a:spcBef>
                <a:spcPts val="0"/>
              </a:spcBef>
              <a:spcAft>
                <a:spcPts val="0"/>
              </a:spcAft>
              <a:buNone/>
            </a:pPr>
            <a:r>
              <a:t/>
            </a:r>
            <a:endParaRPr>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nvSpPr>
        <p:spPr>
          <a:xfrm>
            <a:off x="4138505" y="372546"/>
            <a:ext cx="391012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Problem Statement of the Capstone Project</a:t>
            </a:r>
            <a:endParaRPr b="1" sz="2400">
              <a:solidFill>
                <a:schemeClr val="lt1"/>
              </a:solidFill>
              <a:latin typeface="Helvetica Neue"/>
              <a:ea typeface="Helvetica Neue"/>
              <a:cs typeface="Helvetica Neue"/>
              <a:sym typeface="Helvetica Neue"/>
            </a:endParaRPr>
          </a:p>
        </p:txBody>
      </p:sp>
      <p:sp>
        <p:nvSpPr>
          <p:cNvPr id="96" name="Google Shape;96;p4"/>
          <p:cNvSpPr txBox="1"/>
          <p:nvPr/>
        </p:nvSpPr>
        <p:spPr>
          <a:xfrm>
            <a:off x="1060488" y="2857245"/>
            <a:ext cx="10071000" cy="1785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The real estate industry is facing a challenge of providing a user-friendly and accessible platform for buyers and sellers to search, list, and manage their properties. Traditional methods of buying and selling properties are often time-consuming and complex, with limited options for browsing and comparing properties.</a:t>
            </a:r>
            <a:endParaRPr b="1" sz="2600">
              <a:solidFill>
                <a:srgbClr val="15102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Approach Note</a:t>
            </a:r>
            <a:endParaRPr b="1" sz="2400">
              <a:solidFill>
                <a:schemeClr val="lt1"/>
              </a:solidFill>
              <a:latin typeface="Helvetica Neue"/>
              <a:ea typeface="Helvetica Neue"/>
              <a:cs typeface="Helvetica Neue"/>
              <a:sym typeface="Helvetica Neue"/>
            </a:endParaRPr>
          </a:p>
        </p:txBody>
      </p:sp>
      <p:sp>
        <p:nvSpPr>
          <p:cNvPr id="102" name="Google Shape;102;p5"/>
          <p:cNvSpPr txBox="1"/>
          <p:nvPr/>
        </p:nvSpPr>
        <p:spPr>
          <a:xfrm>
            <a:off x="3665320" y="834211"/>
            <a:ext cx="48595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(How the candidate approached the program)</a:t>
            </a:r>
            <a:endParaRPr sz="1800">
              <a:solidFill>
                <a:schemeClr val="lt1"/>
              </a:solidFill>
              <a:latin typeface="Helvetica Neue"/>
              <a:ea typeface="Helvetica Neue"/>
              <a:cs typeface="Helvetica Neue"/>
              <a:sym typeface="Helvetica Neue"/>
            </a:endParaRPr>
          </a:p>
        </p:txBody>
      </p:sp>
      <p:sp>
        <p:nvSpPr>
          <p:cNvPr id="103" name="Google Shape;103;p5"/>
          <p:cNvSpPr txBox="1"/>
          <p:nvPr/>
        </p:nvSpPr>
        <p:spPr>
          <a:xfrm>
            <a:off x="1059588" y="1689745"/>
            <a:ext cx="10071000" cy="3478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200">
                <a:solidFill>
                  <a:srgbClr val="15102C"/>
                </a:solidFill>
                <a:latin typeface="Helvetica Neue"/>
                <a:ea typeface="Helvetica Neue"/>
                <a:cs typeface="Helvetica Neue"/>
                <a:sym typeface="Helvetica Neue"/>
              </a:rPr>
              <a:t>Using the real estate website with advanced search options, verified information about properties, and transparent pricing can provide a solution to these challenges. The website can serve as a centralized platform for buyers and sellers to connect and streamline the process of buying and selling properties, leading to increased efficiency and profitability in the real estate market.</a:t>
            </a:r>
            <a:endParaRPr b="1" sz="2200">
              <a:solidFill>
                <a:srgbClr val="15102C"/>
              </a:solidFill>
              <a:latin typeface="Helvetica Neue"/>
              <a:ea typeface="Helvetica Neue"/>
              <a:cs typeface="Helvetica Neue"/>
              <a:sym typeface="Helvetica Neue"/>
            </a:endParaRPr>
          </a:p>
          <a:p>
            <a:pPr indent="0" lvl="0" marL="0" marR="0" rtl="0" algn="just">
              <a:spcBef>
                <a:spcPts val="0"/>
              </a:spcBef>
              <a:spcAft>
                <a:spcPts val="0"/>
              </a:spcAft>
              <a:buNone/>
            </a:pPr>
            <a:r>
              <a:t/>
            </a:r>
            <a:endParaRPr b="1" sz="2200">
              <a:solidFill>
                <a:srgbClr val="15102C"/>
              </a:solidFill>
              <a:latin typeface="Helvetica Neue"/>
              <a:ea typeface="Helvetica Neue"/>
              <a:cs typeface="Helvetica Neue"/>
              <a:sym typeface="Helvetica Neue"/>
            </a:endParaRPr>
          </a:p>
          <a:p>
            <a:pPr indent="-368300" lvl="0" marL="457200" marR="0" rtl="0" algn="just">
              <a:spcBef>
                <a:spcPts val="0"/>
              </a:spcBef>
              <a:spcAft>
                <a:spcPts val="0"/>
              </a:spcAft>
              <a:buClr>
                <a:srgbClr val="15102C"/>
              </a:buClr>
              <a:buSzPts val="2200"/>
              <a:buFont typeface="Helvetica Neue"/>
              <a:buChar char="●"/>
            </a:pPr>
            <a:r>
              <a:rPr b="1" lang="en-IN" sz="2200">
                <a:solidFill>
                  <a:srgbClr val="15102C"/>
                </a:solidFill>
                <a:latin typeface="Helvetica Neue"/>
                <a:ea typeface="Helvetica Neue"/>
                <a:cs typeface="Helvetica Neue"/>
                <a:sym typeface="Helvetica Neue"/>
              </a:rPr>
              <a:t>Draw.io for creating diagrams like flowchart, ER Diagram and </a:t>
            </a:r>
            <a:r>
              <a:rPr b="1" lang="en-IN" sz="2200">
                <a:solidFill>
                  <a:srgbClr val="15102C"/>
                </a:solidFill>
                <a:latin typeface="Helvetica Neue"/>
                <a:ea typeface="Helvetica Neue"/>
                <a:cs typeface="Helvetica Neue"/>
                <a:sym typeface="Helvetica Neue"/>
              </a:rPr>
              <a:t>wireframes</a:t>
            </a:r>
            <a:endParaRPr b="1" sz="2200">
              <a:solidFill>
                <a:srgbClr val="15102C"/>
              </a:solidFill>
              <a:latin typeface="Helvetica Neue"/>
              <a:ea typeface="Helvetica Neue"/>
              <a:cs typeface="Helvetica Neue"/>
              <a:sym typeface="Helvetica Neue"/>
            </a:endParaRPr>
          </a:p>
          <a:p>
            <a:pPr indent="-368300" lvl="0" marL="457200" marR="0" rtl="0" algn="just">
              <a:spcBef>
                <a:spcPts val="0"/>
              </a:spcBef>
              <a:spcAft>
                <a:spcPts val="0"/>
              </a:spcAft>
              <a:buClr>
                <a:srgbClr val="15102C"/>
              </a:buClr>
              <a:buSzPts val="2200"/>
              <a:buFont typeface="Helvetica Neue"/>
              <a:buChar char="●"/>
            </a:pPr>
            <a:r>
              <a:rPr b="1" lang="en-IN" sz="2200">
                <a:solidFill>
                  <a:srgbClr val="15102C"/>
                </a:solidFill>
                <a:latin typeface="Helvetica Neue"/>
                <a:ea typeface="Helvetica Neue"/>
                <a:cs typeface="Helvetica Neue"/>
                <a:sym typeface="Helvetica Neue"/>
              </a:rPr>
              <a:t>ASP.Net MVC, Web API, MsSQL for developing the web application</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nvSpPr>
        <p:spPr>
          <a:xfrm>
            <a:off x="4224229" y="515421"/>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09" name="Google Shape;109;p6"/>
          <p:cNvPicPr preferRelativeResize="0"/>
          <p:nvPr/>
        </p:nvPicPr>
        <p:blipFill>
          <a:blip r:embed="rId3">
            <a:alphaModFix/>
          </a:blip>
          <a:stretch>
            <a:fillRect/>
          </a:stretch>
        </p:blipFill>
        <p:spPr>
          <a:xfrm>
            <a:off x="3247750" y="1724350"/>
            <a:ext cx="5696499" cy="4951849"/>
          </a:xfrm>
          <a:prstGeom prst="rect">
            <a:avLst/>
          </a:prstGeom>
          <a:noFill/>
          <a:ln>
            <a:noFill/>
          </a:ln>
        </p:spPr>
      </p:pic>
      <p:sp>
        <p:nvSpPr>
          <p:cNvPr id="110" name="Google Shape;110;p6"/>
          <p:cNvSpPr txBox="1"/>
          <p:nvPr/>
        </p:nvSpPr>
        <p:spPr>
          <a:xfrm>
            <a:off x="744600" y="1724350"/>
            <a:ext cx="969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Login</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28f4c2079b_4_0"/>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16" name="Google Shape;116;g228f4c2079b_4_0"/>
          <p:cNvPicPr preferRelativeResize="0"/>
          <p:nvPr/>
        </p:nvPicPr>
        <p:blipFill>
          <a:blip r:embed="rId3">
            <a:alphaModFix/>
          </a:blip>
          <a:stretch>
            <a:fillRect/>
          </a:stretch>
        </p:blipFill>
        <p:spPr>
          <a:xfrm>
            <a:off x="3969037" y="1577350"/>
            <a:ext cx="4253926" cy="5167448"/>
          </a:xfrm>
          <a:prstGeom prst="rect">
            <a:avLst/>
          </a:prstGeom>
          <a:noFill/>
          <a:ln>
            <a:noFill/>
          </a:ln>
        </p:spPr>
      </p:pic>
      <p:sp>
        <p:nvSpPr>
          <p:cNvPr id="117" name="Google Shape;117;g228f4c2079b_4_0"/>
          <p:cNvSpPr txBox="1"/>
          <p:nvPr/>
        </p:nvSpPr>
        <p:spPr>
          <a:xfrm>
            <a:off x="764200" y="1645900"/>
            <a:ext cx="15285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Register</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28f4c2079b_4_4"/>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23" name="Google Shape;123;g228f4c2079b_4_4"/>
          <p:cNvPicPr preferRelativeResize="0"/>
          <p:nvPr/>
        </p:nvPicPr>
        <p:blipFill>
          <a:blip r:embed="rId3">
            <a:alphaModFix/>
          </a:blip>
          <a:stretch>
            <a:fillRect/>
          </a:stretch>
        </p:blipFill>
        <p:spPr>
          <a:xfrm>
            <a:off x="3143913" y="1604300"/>
            <a:ext cx="5902225" cy="5130699"/>
          </a:xfrm>
          <a:prstGeom prst="rect">
            <a:avLst/>
          </a:prstGeom>
          <a:noFill/>
          <a:ln>
            <a:noFill/>
          </a:ln>
        </p:spPr>
      </p:pic>
      <p:sp>
        <p:nvSpPr>
          <p:cNvPr id="124" name="Google Shape;124;g228f4c2079b_4_4"/>
          <p:cNvSpPr txBox="1"/>
          <p:nvPr/>
        </p:nvSpPr>
        <p:spPr>
          <a:xfrm>
            <a:off x="470275" y="1645900"/>
            <a:ext cx="2576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IN" sz="2200">
                <a:solidFill>
                  <a:srgbClr val="15102C"/>
                </a:solidFill>
                <a:latin typeface="Helvetica Neue"/>
                <a:ea typeface="Helvetica Neue"/>
                <a:cs typeface="Helvetica Neue"/>
                <a:sym typeface="Helvetica Neue"/>
              </a:rPr>
              <a:t>Home/Properties</a:t>
            </a:r>
            <a:endParaRPr b="1" sz="2200">
              <a:solidFill>
                <a:srgbClr val="15102C"/>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2023-02-09T10:19:33Z</dcterms:created>
  <dc:creator>Karan Soni</dc:creator>
</cp:coreProperties>
</file>